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2.gencsapati.hu/bolcsode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C1747B7-3587-F18A-C846-7AB5D02C1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24" y="2122369"/>
            <a:ext cx="3765692" cy="3690378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BBB22B7-8615-AD2C-E76C-A8C4E4D5C3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604" y="153377"/>
            <a:ext cx="9439422" cy="1816100"/>
          </a:xfrm>
        </p:spPr>
        <p:txBody>
          <a:bodyPr>
            <a:normAutofit/>
          </a:bodyPr>
          <a:lstStyle/>
          <a:p>
            <a:pPr algn="ctr"/>
            <a:r>
              <a:rPr lang="hu-HU" sz="5000" dirty="0"/>
              <a:t>GENCSAPÁTI GYÖNGYSZEM BÖLCSŐDE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F6FC657-E721-44E6-6DDA-D4617691F2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0268" y="3429001"/>
            <a:ext cx="4299666" cy="2606040"/>
          </a:xfrm>
        </p:spPr>
        <p:txBody>
          <a:bodyPr>
            <a:normAutofit lnSpcReduction="10000"/>
          </a:bodyPr>
          <a:lstStyle/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Elérhetőség:</a:t>
            </a:r>
          </a:p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Kiss Virág –intézményvezető</a:t>
            </a:r>
          </a:p>
          <a:p>
            <a:pPr algn="l"/>
            <a:endParaRPr lang="hu-HU" dirty="0">
              <a:solidFill>
                <a:schemeClr val="accent2">
                  <a:lumMod val="50000"/>
                </a:schemeClr>
              </a:solidFill>
            </a:endParaRPr>
          </a:p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9721 Gencsapáti, Dózsa utca 2/B.</a:t>
            </a:r>
          </a:p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E-mail: bolcsode@gencsapati.hu</a:t>
            </a:r>
          </a:p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Telefon: 0694-786-307</a:t>
            </a:r>
          </a:p>
          <a:p>
            <a:pPr algn="l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Mobil: 0630-155-5370</a:t>
            </a:r>
          </a:p>
          <a:p>
            <a:pPr algn="l"/>
            <a:endParaRPr lang="hu-HU" dirty="0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custDataLst>
      <p:tags r:id="rId1"/>
    </p:custDataLst>
    <p:extLst>
      <p:ext uri="{BB962C8B-B14F-4D97-AF65-F5344CB8AC3E}">
        <p14:creationId xmlns:p14="http://schemas.microsoft.com/office/powerpoint/2010/main" val="24793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330"/>
    </mc:Choice>
    <mc:Fallback xmlns="">
      <p:transition spd="slow" advTm="173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787421-EA8B-31A0-A7AC-780956B51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/>
              <a:t>2025. szeptember 1-el nyitotta meg kapuit a Gencsapáti Gyöngyszem Bölcsőde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24BC13C-11AD-4874-AE0E-FC4ABD770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554808"/>
          </a:xfrm>
        </p:spPr>
        <p:txBody>
          <a:bodyPr/>
          <a:lstStyle/>
          <a:p>
            <a:pPr marL="0" indent="0" algn="ctr">
              <a:buNone/>
            </a:pPr>
            <a:r>
              <a:rPr lang="hu-HU" sz="2400" dirty="0"/>
              <a:t>Rólunk</a:t>
            </a:r>
          </a:p>
          <a:p>
            <a:r>
              <a:rPr lang="hu-HU" dirty="0"/>
              <a:t>A Bölcsőde 26 férőhelyes – egy egység – két csoportos Intézmény.</a:t>
            </a:r>
          </a:p>
          <a:p>
            <a:r>
              <a:rPr lang="hu-HU" dirty="0"/>
              <a:t>Az Intézmény fenntartója Gencsapáti Község Önkormányzata.</a:t>
            </a:r>
          </a:p>
          <a:p>
            <a:r>
              <a:rPr lang="hu-HU" dirty="0"/>
              <a:t>Az Intézményben 1 intézményvezető, 4 kisgyermeknevelő dolgozik, valamint 2 bölcsődei dajka segíti a hétköznapokat. </a:t>
            </a:r>
          </a:p>
          <a:p>
            <a:r>
              <a:rPr lang="hu-HU" dirty="0"/>
              <a:t>A bölcsőde tálalókonyhával rendelkezik, így biztosítva a bölcsődei négyszeri étkezést.</a:t>
            </a:r>
          </a:p>
          <a:p>
            <a:r>
              <a:rPr lang="hu-HU" dirty="0"/>
              <a:t>A bölcsődei felvétel folyamatos, jelentkezni a -Bölcsődei felvételi kérelem- nyomtatvány leadásával lehet személyesen vagy e-mail formájában.</a:t>
            </a:r>
          </a:p>
          <a:p>
            <a:pPr marL="0" indent="0">
              <a:buNone/>
            </a:pPr>
            <a:r>
              <a:rPr lang="hu-HU" dirty="0"/>
              <a:t>	Link: </a:t>
            </a:r>
            <a:r>
              <a:rPr lang="hu-HU" dirty="0">
                <a:hlinkClick r:id="rId3"/>
              </a:rPr>
              <a:t>https://v2.gencsapati.hu/bolcsode/</a:t>
            </a:r>
            <a:r>
              <a:rPr lang="hu-HU" dirty="0"/>
              <a:t> </a:t>
            </a:r>
          </a:p>
          <a:p>
            <a:r>
              <a:rPr lang="hu-HU" dirty="0"/>
              <a:t>Bölcsődénk fix gondozási díja: 1000 Ft/nap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035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59"/>
    </mc:Choice>
    <mc:Fallback xmlns="">
      <p:transition spd="slow" advTm="226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58257A-282E-84BC-E99C-1C738CD5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Gencsapáti Gyöngyszem Bölcsőde Szakmai programja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3526E14-DA37-A98C-B188-34C2A20C8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765822"/>
          </a:xfrm>
        </p:spPr>
        <p:txBody>
          <a:bodyPr>
            <a:normAutofit/>
          </a:bodyPr>
          <a:lstStyle/>
          <a:p>
            <a:r>
              <a:rPr lang="hu-HU" dirty="0"/>
              <a:t>A Gencsapáti Gyöngyszem Bölcsőde szakmai programja a Bölcsődei Nevelés, Gondozás Országos Alapprogramjának megfelelően, a helyi sajátosságokat figyelembe véve készült. </a:t>
            </a:r>
          </a:p>
          <a:p>
            <a:r>
              <a:rPr lang="hu-HU" dirty="0"/>
              <a:t>Bölcsődei ellátás keretében a 20 hetes kortól 3 éves korú gyermekek napközbeni ellátását biztosítjuk. </a:t>
            </a:r>
          </a:p>
          <a:p>
            <a:r>
              <a:rPr lang="hu-HU" dirty="0"/>
              <a:t>Ha a gyermek egy adott nevelési év közben tölti harmadik életévét, úgy az adott nevelési év végéig maradhat a bölcsődei ellátásban. </a:t>
            </a:r>
          </a:p>
          <a:p>
            <a:r>
              <a:rPr lang="hu-HU" dirty="0"/>
              <a:t>Amennyiben a gyermek harmadik életévét betöltötte, de testi vagy értelmi fejlettségi szintje alapján még nem érett az óvodai nevelésre, és óvodai jelentkezését az orvos nem javasolja, bölcsődei ellátás keretében gondozható, nevelhető a gyermek negyedik életévének betöltését követő augusztus 31-ig.</a:t>
            </a:r>
          </a:p>
          <a:p>
            <a:r>
              <a:rPr lang="hu-HU" dirty="0"/>
              <a:t>A bölcsődei ellátásban a sajátos nevelési igényű gyermek annak az évnek az augusztus 31. napjáig vehet részt, amelyben a hatodik életévét betölti.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003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36"/>
    </mc:Choice>
    <mc:Fallback xmlns="">
      <p:transition spd="slow" advTm="235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17A481-3390-7B01-8DBE-0C046987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320800"/>
          </a:xfrm>
        </p:spPr>
        <p:txBody>
          <a:bodyPr/>
          <a:lstStyle/>
          <a:p>
            <a:pPr algn="ctr"/>
            <a:r>
              <a:rPr lang="hu-HU" dirty="0"/>
              <a:t>Gencsapáti Gyöngyszem Bölcsőde szolgáltatásának célja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6108864-3E54-4A76-EE65-1B19E6FAD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67618"/>
            <a:ext cx="8596668" cy="5690383"/>
          </a:xfrm>
        </p:spPr>
        <p:txBody>
          <a:bodyPr>
            <a:normAutofit fontScale="85000" lnSpcReduction="10000"/>
          </a:bodyPr>
          <a:lstStyle/>
          <a:p>
            <a:pPr lvl="0" fontAlgn="base"/>
            <a:r>
              <a:rPr lang="hu-HU" dirty="0"/>
              <a:t>A családban nevelkedő gyermek szakszerű nevelése a család erősségeire építve, a gyermek személyiségének elfogadásával, támogatásával. </a:t>
            </a:r>
          </a:p>
          <a:p>
            <a:pPr lvl="0" fontAlgn="base"/>
            <a:r>
              <a:rPr lang="hu-HU" dirty="0"/>
              <a:t>Fokozottan figyelünk az egyéni bánásmód megvalósítására, hiszen minden gyermek egyedi, egyéni és megismételhetetlen. </a:t>
            </a:r>
          </a:p>
          <a:p>
            <a:pPr lvl="0" fontAlgn="base"/>
            <a:r>
              <a:rPr lang="hu-HU" dirty="0"/>
              <a:t>Eltérő fejlődésű gyermek esetében a minél korábbi felismerés, jelzés, habilitáció és rehabilitáció segítése. </a:t>
            </a:r>
          </a:p>
          <a:p>
            <a:pPr lvl="0" fontAlgn="base"/>
            <a:r>
              <a:rPr lang="hu-HU" dirty="0"/>
              <a:t>Jól szervezett, rugalmas napirend kialakítása, mely igazodik az ellátandó korosztály igényeihez. </a:t>
            </a:r>
          </a:p>
          <a:p>
            <a:pPr lvl="0" fontAlgn="base"/>
            <a:r>
              <a:rPr lang="hu-HU" dirty="0"/>
              <a:t>Változatos tapasztalatszerzési lehetőség biztosítása a mindennapok során. </a:t>
            </a:r>
          </a:p>
          <a:p>
            <a:pPr lvl="0" fontAlgn="base"/>
            <a:r>
              <a:rPr lang="hu-HU" dirty="0"/>
              <a:t>Megismertetni, megszerettetni a természetet, a növények és állatok világát és a helyi környezeti adottságokat.</a:t>
            </a:r>
          </a:p>
          <a:p>
            <a:pPr lvl="0" fontAlgn="base"/>
            <a:r>
              <a:rPr lang="hu-HU" dirty="0"/>
              <a:t>Programjaink által, a környezeti és környezettudatos nevelés alapjainak elsajátítása. </a:t>
            </a:r>
          </a:p>
          <a:p>
            <a:pPr lvl="0" fontAlgn="base"/>
            <a:r>
              <a:rPr lang="hu-HU" dirty="0"/>
              <a:t>A helyi szokások és néphagyományőrzés megismertetése, valamint a nemzeti identitás megerősítése.</a:t>
            </a:r>
          </a:p>
          <a:p>
            <a:pPr lvl="0" fontAlgn="base"/>
            <a:r>
              <a:rPr lang="hu-HU" dirty="0"/>
              <a:t>Alapellátáson túli szolgáltatásként „Ficánkoló” szervezése heti egy alkalommal a családokkal, „Legkisebbek a népi játékok világában” hagyományőrző foglalkozás délelőtt, heti rendszerességgel kisgyermeknevelő által, valamint „Játékok hangtálakkal” mentál higiéniás foglakozás kisgyermeknevelő által.</a:t>
            </a:r>
          </a:p>
          <a:p>
            <a:r>
              <a:rPr lang="hu-HU" dirty="0"/>
              <a:t>Időszakos szolgáltatás: szülés felkészítő tanfolyam a helyi védőnő, valamint szülésznő bevonásával, valamint szülők szabadegyeteme szakemberek bevonásával gyermekes családok részére délutáni időszakban.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425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47"/>
    </mc:Choice>
    <mc:Fallback xmlns="">
      <p:transition spd="slow" advTm="318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14B6EE-29F5-B43B-B726-82327B2B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3163"/>
            <a:ext cx="8596668" cy="713475"/>
          </a:xfrm>
        </p:spPr>
        <p:txBody>
          <a:bodyPr/>
          <a:lstStyle/>
          <a:p>
            <a:pPr algn="ctr"/>
            <a:r>
              <a:rPr lang="hu-HU" dirty="0"/>
              <a:t>Bölcsődei nevelés alapelvei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B5C72B4-6FF7-1592-2CA4-217DEC619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80" y="1575582"/>
            <a:ext cx="8596668" cy="4389119"/>
          </a:xfrm>
        </p:spPr>
        <p:txBody>
          <a:bodyPr/>
          <a:lstStyle/>
          <a:p>
            <a:r>
              <a:rPr lang="hu-HU" dirty="0"/>
              <a:t>A család rendszerszemléletű megközelítése </a:t>
            </a:r>
          </a:p>
          <a:p>
            <a:r>
              <a:rPr lang="hu-HU" dirty="0"/>
              <a:t>A koragyermekkori intervenciós szemlélet befogadása </a:t>
            </a:r>
          </a:p>
          <a:p>
            <a:r>
              <a:rPr lang="hu-HU" dirty="0"/>
              <a:t>A családi nevelés elsődleges tisztelete </a:t>
            </a:r>
          </a:p>
          <a:p>
            <a:r>
              <a:rPr lang="hu-HU" dirty="0"/>
              <a:t>A kisgyermek személyiségének tisztelete </a:t>
            </a:r>
          </a:p>
          <a:p>
            <a:r>
              <a:rPr lang="hu-HU" dirty="0"/>
              <a:t>A kisgyermeknevelő személyiségének meghatározó szerepe</a:t>
            </a:r>
          </a:p>
          <a:p>
            <a:r>
              <a:rPr lang="hu-HU" dirty="0"/>
              <a:t>A biztonság és stabilitás megteremtése</a:t>
            </a:r>
          </a:p>
          <a:p>
            <a:r>
              <a:rPr lang="hu-HU" dirty="0"/>
              <a:t>Fokozatosság megvalósulása </a:t>
            </a:r>
          </a:p>
          <a:p>
            <a:r>
              <a:rPr lang="hu-HU" dirty="0"/>
              <a:t>Egyéni bánásmód érvényesítése </a:t>
            </a:r>
          </a:p>
          <a:p>
            <a:r>
              <a:rPr lang="hu-HU" dirty="0"/>
              <a:t>Gondozási helyzetek kiemelt jelentősége </a:t>
            </a:r>
          </a:p>
          <a:p>
            <a:r>
              <a:rPr lang="hu-HU" dirty="0"/>
              <a:t>A gyermeki kompetenciakésztetés támogatása</a:t>
            </a:r>
          </a:p>
          <a:p>
            <a:endParaRPr lang="hu-H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143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75"/>
    </mc:Choice>
    <mc:Fallback xmlns="">
      <p:transition spd="slow" advTm="32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319FEE-1BD9-DEFB-51CF-6DA72424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86043"/>
            <a:ext cx="8596668" cy="712763"/>
          </a:xfrm>
        </p:spPr>
        <p:txBody>
          <a:bodyPr/>
          <a:lstStyle/>
          <a:p>
            <a:pPr algn="ctr"/>
            <a:r>
              <a:rPr lang="hu-HU" dirty="0"/>
              <a:t>A bölcsődei nevelés feladatai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AB81FF-1629-71B1-36EA-36E29D36A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06" y="1139483"/>
            <a:ext cx="8596668" cy="2148839"/>
          </a:xfrm>
        </p:spPr>
        <p:txBody>
          <a:bodyPr/>
          <a:lstStyle/>
          <a:p>
            <a:r>
              <a:rPr lang="hu-HU" dirty="0"/>
              <a:t>Családok támogatása, annak erősségeire építve a szülői kompetencia fejlesztése </a:t>
            </a:r>
          </a:p>
          <a:p>
            <a:r>
              <a:rPr lang="hu-HU" dirty="0"/>
              <a:t>Egészségvédelem, az egészséges életmód megalapozása </a:t>
            </a:r>
          </a:p>
          <a:p>
            <a:r>
              <a:rPr lang="hu-HU" dirty="0"/>
              <a:t>Az érzelmi és társas kompetenciák fejlesztése </a:t>
            </a:r>
          </a:p>
          <a:p>
            <a:r>
              <a:rPr lang="hu-HU" dirty="0"/>
              <a:t>A megismerési folyamatok fejlődésének segítése </a:t>
            </a:r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01EC5F6-1BA9-D981-E74F-83EB2BA6D8E9}"/>
              </a:ext>
            </a:extLst>
          </p:cNvPr>
          <p:cNvSpPr txBox="1"/>
          <p:nvPr/>
        </p:nvSpPr>
        <p:spPr>
          <a:xfrm>
            <a:off x="297506" y="3105833"/>
            <a:ext cx="8157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solidFill>
                  <a:schemeClr val="accent1"/>
                </a:solidFill>
              </a:rPr>
              <a:t>Bölcsődei nevelés főbb helyzetei 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A45F307-2A08-E0F6-35E2-0E9848E6CD66}"/>
              </a:ext>
            </a:extLst>
          </p:cNvPr>
          <p:cNvSpPr txBox="1"/>
          <p:nvPr/>
        </p:nvSpPr>
        <p:spPr>
          <a:xfrm>
            <a:off x="1844953" y="4220307"/>
            <a:ext cx="2276882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Tanulás 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Gondozás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Játék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Mozgás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8AFD447-D246-6E46-9158-7E7314007BFA}"/>
              </a:ext>
            </a:extLst>
          </p:cNvPr>
          <p:cNvSpPr txBox="1"/>
          <p:nvPr/>
        </p:nvSpPr>
        <p:spPr>
          <a:xfrm>
            <a:off x="3924887" y="4234375"/>
            <a:ext cx="2954214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Vers, mese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Mondóka, ének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Alkotó tevékenységek</a:t>
            </a:r>
          </a:p>
          <a:p>
            <a:pPr marL="342900" lvl="0" indent="-342900">
              <a:spcBef>
                <a:spcPts val="1000"/>
              </a:spcBef>
              <a:buClr>
                <a:srgbClr val="90C226"/>
              </a:buClr>
              <a:buSzPct val="80000"/>
              <a:buFont typeface="Wingdings 3" charset="2"/>
              <a:buChar char=""/>
              <a:defRPr/>
            </a:pPr>
            <a:r>
              <a:rPr lang="hu-HU" dirty="0"/>
              <a:t>Egyéb tevékenységek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821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91"/>
    </mc:Choice>
    <mc:Fallback xmlns="">
      <p:transition spd="slow" advTm="18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1E0971-6BDA-69E9-8857-0C5393059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38" y="142241"/>
            <a:ext cx="8596668" cy="1320800"/>
          </a:xfrm>
        </p:spPr>
        <p:txBody>
          <a:bodyPr/>
          <a:lstStyle/>
          <a:p>
            <a:pPr algn="ctr"/>
            <a:r>
              <a:rPr lang="hu-HU" dirty="0"/>
              <a:t>Bölcsődei nevelés megvalósításának sajátos feltételei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7648B72-FAB5-E9A4-026F-F3612582A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183" y="1463041"/>
            <a:ext cx="8596668" cy="5556738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Saját kisgyermeknevelő rendszer:</a:t>
            </a:r>
          </a:p>
          <a:p>
            <a:pPr lvl="1"/>
            <a:r>
              <a:rPr lang="hu-HU" sz="1600" b="0" i="0" dirty="0">
                <a:solidFill>
                  <a:srgbClr val="0C274A"/>
                </a:solidFill>
                <a:effectLst/>
                <a:latin typeface="-apple-system-body"/>
              </a:rPr>
              <a:t>A saját kisgyermeknevelő rendszer célja a stabilitás és biztonság elvének megvalósítása. </a:t>
            </a:r>
            <a:r>
              <a:rPr lang="hu-HU" dirty="0"/>
              <a:t>A saját kisgyermeknevelő kíséri a gyermeket a bölcsődei évek során, figyelemmel kíséri egyéni igényeit és fejlődését, valamint vezeti a kapcsolódó szakmai dokumentációt.</a:t>
            </a:r>
          </a:p>
          <a:p>
            <a:pPr lvl="0">
              <a:buClr>
                <a:srgbClr val="90C226"/>
              </a:buClr>
              <a:defRPr/>
            </a:pPr>
            <a:r>
              <a:rPr lang="hu-HU" dirty="0"/>
              <a:t>Gyermekcsoportok szervezése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</a:p>
          <a:p>
            <a:pPr lvl="1">
              <a:buClr>
                <a:srgbClr val="90C226"/>
              </a:buClr>
              <a:defRPr/>
            </a:pPr>
            <a:r>
              <a:rPr lang="hu-HU" dirty="0"/>
              <a:t>A csoportok szervezésénél a jogszabályi előírások mellett törekszünk az </a:t>
            </a:r>
            <a:r>
              <a:rPr lang="hu-HU" dirty="0" err="1"/>
              <a:t>életkorilag</a:t>
            </a:r>
            <a:r>
              <a:rPr lang="hu-HU" dirty="0"/>
              <a:t> homogén csoportok kialakítására. Az SNI-s gyermekek fogadása részleges integrációban történik.</a:t>
            </a:r>
          </a:p>
          <a:p>
            <a:pPr lvl="0">
              <a:buClr>
                <a:srgbClr val="90C226"/>
              </a:buClr>
              <a:defRPr/>
            </a:pPr>
            <a:r>
              <a:rPr lang="hu-HU" dirty="0"/>
              <a:t>Napirend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</a:p>
          <a:p>
            <a:pPr lvl="1">
              <a:buClr>
                <a:srgbClr val="90C226"/>
              </a:buClr>
              <a:defRPr/>
            </a:pPr>
            <a:r>
              <a:rPr lang="hu-HU" dirty="0"/>
              <a:t>A rugalmas, kiszámítható napirend biztosítja a gyermekek biztonságérzetét, nyugodt gondozását, valamint az önálló játék és fejlődés lehetőségét. A napirend igazodik a gyermekek életkorához, szükségleteihez, a csoport sajátosságaihoz és a bölcsőde működéséhez.</a:t>
            </a:r>
          </a:p>
          <a:p>
            <a:pPr lvl="0">
              <a:buClr>
                <a:srgbClr val="90C226"/>
              </a:buClr>
              <a:defRPr/>
            </a:pPr>
            <a:r>
              <a:rPr lang="hu-HU" dirty="0">
                <a:solidFill>
                  <a:prstClr val="black">
                    <a:lumMod val="75000"/>
                    <a:lumOff val="25000"/>
                  </a:prstClr>
                </a:solidFill>
              </a:rPr>
              <a:t>Családlátogatás:</a:t>
            </a:r>
          </a:p>
          <a:p>
            <a:pPr lvl="1">
              <a:buClr>
                <a:srgbClr val="90C226"/>
              </a:buClr>
              <a:defRPr/>
            </a:pPr>
            <a:r>
              <a:rPr lang="hu-HU" dirty="0"/>
              <a:t>A beszoktatást megelőző családlátogatás célja a gyermek és a kisgyermeknevelők megismerkedése, valamint a szülőkkel való bizalmi kapcsolat és együttműködés megalapozása.</a:t>
            </a:r>
          </a:p>
          <a:p>
            <a:pPr lvl="0">
              <a:buClr>
                <a:srgbClr val="90C226"/>
              </a:buClr>
              <a:defRPr/>
            </a:pPr>
            <a:r>
              <a:rPr lang="hu-HU" dirty="0"/>
              <a:t>Beszoktatás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</a:t>
            </a:r>
          </a:p>
          <a:p>
            <a:pPr lvl="1">
              <a:buClr>
                <a:srgbClr val="90C226"/>
              </a:buClr>
              <a:defRPr/>
            </a:pPr>
            <a:r>
              <a:rPr lang="hu-HU" dirty="0"/>
              <a:t>A fokozatos, szülővel történő beszoktatás biztonságos átmenetet biztosít a családból a bölcsődei életbe. A kéthetes folyamat során, a gyermek egyéni szükségleteihez igazodva, fokozatosan alakul ki a biztonságos kötődés a kisgyermeknevelőhöz, miközben a gyermek lépésről lépésre alkalmazkodik az új környezethez.</a:t>
            </a:r>
            <a:endParaRPr kumimoji="0" lang="hu-HU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lvl="1">
              <a:buClr>
                <a:srgbClr val="90C226"/>
              </a:buClr>
              <a:defRPr/>
            </a:pPr>
            <a:endParaRPr kumimoji="0" lang="hu-HU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lvl="1"/>
            <a:endParaRPr lang="hu-H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912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887"/>
    </mc:Choice>
    <mc:Fallback xmlns="">
      <p:transition spd="slow" advTm="22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80C022-3D76-D196-24EB-4AEBB2C78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7908"/>
            <a:ext cx="8596668" cy="839372"/>
          </a:xfrm>
        </p:spPr>
        <p:txBody>
          <a:bodyPr/>
          <a:lstStyle/>
          <a:p>
            <a:pPr algn="ctr"/>
            <a:r>
              <a:rPr lang="hu-HU" dirty="0"/>
              <a:t>Életképek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C8428F2-C716-B20A-921D-73A12D15C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41" y="927730"/>
            <a:ext cx="3335026" cy="2501270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CA802248-CA3C-6A10-C5F8-95AC161EA7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680642" y="2394613"/>
            <a:ext cx="3596341" cy="2697256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F96F86BB-F30E-7E4C-C49D-17394BDEC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645165" y="2394613"/>
            <a:ext cx="3596343" cy="2697257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BA0EB58B-AB38-6858-75A1-C65039B5E4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41" y="3937458"/>
            <a:ext cx="3335026" cy="2501270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9BEEFA07-6C08-0E22-15BE-31CC605319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9643" y="1896179"/>
            <a:ext cx="1883273" cy="40828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8809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51"/>
    </mc:Choice>
    <mc:Fallback xmlns="">
      <p:transition spd="slow" advTm="201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.2|1.2|0.6|1|0.8|1|0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1|3.1|2.9|2.9|3|2.5|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4.1|3.5|3.9|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7|3.2|3.9|3.2|3|2.8|2.7|2.4|2.6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1|3.5|4.1|3.1|3.8|3.4|3|2.7|2.3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3|3|2.8|3|2|0.7|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9|4.2|3|6.3|4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0.6|3.3|4.8|3.7|4.1"/>
</p:tagLst>
</file>

<file path=ppt/theme/theme1.xml><?xml version="1.0" encoding="utf-8"?>
<a:theme xmlns:a="http://schemas.openxmlformats.org/drawingml/2006/main" name="Dimenzió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301</TotalTime>
  <Words>725</Words>
  <Application>Microsoft Office PowerPoint</Application>
  <PresentationFormat>Szélesvásznú</PresentationFormat>
  <Paragraphs>71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-apple-system-body</vt:lpstr>
      <vt:lpstr>Arial</vt:lpstr>
      <vt:lpstr>Trebuchet MS</vt:lpstr>
      <vt:lpstr>Wingdings 3</vt:lpstr>
      <vt:lpstr>Dimenzió</vt:lpstr>
      <vt:lpstr>GENCSAPÁTI GYÖNGYSZEM BÖLCSŐDE</vt:lpstr>
      <vt:lpstr>2025. szeptember 1-el nyitotta meg kapuit a Gencsapáti Gyöngyszem Bölcsőde</vt:lpstr>
      <vt:lpstr>Gencsapáti Gyöngyszem Bölcsőde Szakmai programja</vt:lpstr>
      <vt:lpstr>Gencsapáti Gyöngyszem Bölcsőde szolgáltatásának célja</vt:lpstr>
      <vt:lpstr>Bölcsődei nevelés alapelvei </vt:lpstr>
      <vt:lpstr>A bölcsődei nevelés feladatai</vt:lpstr>
      <vt:lpstr>Bölcsődei nevelés megvalósításának sajátos feltételei</vt:lpstr>
      <vt:lpstr>Életképek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Gencs Bolcsi</dc:creator>
  <cp:lastModifiedBy>Gencsapáti PH</cp:lastModifiedBy>
  <cp:revision>6</cp:revision>
  <dcterms:created xsi:type="dcterms:W3CDTF">2026-10-06T07:18:27Z</dcterms:created>
  <dcterms:modified xsi:type="dcterms:W3CDTF">2026-10-07T11:26:55Z</dcterms:modified>
</cp:coreProperties>
</file>